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-4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EC807-DD4B-4907-85A0-90476A2E2644}" type="datetimeFigureOut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7E9C3-CF43-44D5-9EC8-9DE50AB4FE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931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6919-26C0-41F1-99C9-5576C91544A6}" type="datetime1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526D-EAAC-4850-9FD5-1D3B4A4F3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3A60-4E9E-4B48-AE62-8961C0844C5B}" type="datetime1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526D-EAAC-4850-9FD5-1D3B4A4F3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05FD-CDC7-4E64-99AD-364AA04C4344}" type="datetime1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526D-EAAC-4850-9FD5-1D3B4A4F3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A204-C01E-4E2B-9251-D4C22CD12D03}" type="datetime1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526D-EAAC-4850-9FD5-1D3B4A4F3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D208-A1E9-43F2-91B4-AA4D4B731EDC}" type="datetime1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526D-EAAC-4850-9FD5-1D3B4A4F3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51B0-1D6F-48F1-A8BE-CDEA7D178179}" type="datetime1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526D-EAAC-4850-9FD5-1D3B4A4F3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0B88-6A7D-4370-B09C-09071B94BEA7}" type="datetime1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526D-EAAC-4850-9FD5-1D3B4A4F3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0251-903F-4EFC-B8C4-AF5EB3029E79}" type="datetime1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526D-EAAC-4850-9FD5-1D3B4A4F3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1A32-3C3C-470F-9EA6-3B01BCA9BCDC}" type="datetime1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526D-EAAC-4850-9FD5-1D3B4A4F3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D158-88BC-4DE2-9443-9AFFD04A585F}" type="datetime1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526D-EAAC-4850-9FD5-1D3B4A4F3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F782-23C8-454C-B5B6-FF505E1AD5E1}" type="datetime1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526D-EAAC-4850-9FD5-1D3B4A4F3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9863D-5F35-4941-BE12-0374042733BE}" type="datetime1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8526D-EAAC-4850-9FD5-1D3B4A4F3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435779" y="2678058"/>
            <a:ext cx="3530133" cy="95410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pPr algn="r"/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금천예술공장 전시실 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  <a:p>
            <a:pPr algn="r"/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대관 세부 계획서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0" y="2931790"/>
            <a:ext cx="5076056" cy="0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/>
          <p:cNvSpPr/>
          <p:nvPr/>
        </p:nvSpPr>
        <p:spPr>
          <a:xfrm>
            <a:off x="5060942" y="2894628"/>
            <a:ext cx="72008" cy="7200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559919" y="4299942"/>
            <a:ext cx="2403222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작성자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: 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성함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단체명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)  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526D-EAAC-4850-9FD5-1D3B4A4F3B94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909910" y="4006154"/>
            <a:ext cx="32191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📌 작성자 성함</a:t>
            </a:r>
            <a:r>
              <a:rPr lang="en-US" altLang="ko-KR" sz="1200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</a:t>
            </a:r>
            <a:r>
              <a:rPr lang="ko-KR" altLang="en-US" sz="1200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혹은 단체명</a:t>
            </a:r>
            <a:r>
              <a:rPr lang="en-US" altLang="ko-KR" sz="1200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)</a:t>
            </a:r>
            <a:r>
              <a:rPr lang="ko-KR" altLang="en-US" sz="1200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을 작성해주세요</a:t>
            </a:r>
            <a:endParaRPr lang="ko-KR" altLang="en-US" sz="1200" dirty="0">
              <a:solidFill>
                <a:srgbClr val="FF0000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1" name="직선 연결선 10"/>
          <p:cNvCxnSpPr>
            <a:stCxn id="4" idx="1"/>
          </p:cNvCxnSpPr>
          <p:nvPr/>
        </p:nvCxnSpPr>
        <p:spPr>
          <a:xfrm>
            <a:off x="0" y="2571750"/>
            <a:ext cx="13843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/>
          <p:cNvSpPr/>
          <p:nvPr/>
        </p:nvSpPr>
        <p:spPr>
          <a:xfrm>
            <a:off x="1359921" y="2543469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64088" y="2139702"/>
            <a:ext cx="2880917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04</a:t>
            </a:r>
            <a:r>
              <a:rPr lang="en-US" altLang="ko-KR" sz="2800" b="1" dirty="0" smtClean="0"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</a:t>
            </a:r>
            <a:r>
              <a:rPr lang="ko-KR" altLang="en-US" sz="2800" b="1" dirty="0" smtClean="0"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출품작 리스트</a:t>
            </a:r>
            <a:endParaRPr lang="en-US" altLang="ko-KR" sz="2800" b="1" dirty="0"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526D-EAAC-4850-9FD5-1D3B4A4F3B94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313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526D-EAAC-4850-9FD5-1D3B4A4F3B94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07504" y="123478"/>
            <a:ext cx="3960440" cy="4001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출품작 리스트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-36512" y="627534"/>
            <a:ext cx="3462081" cy="0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타원 31"/>
          <p:cNvSpPr/>
          <p:nvPr/>
        </p:nvSpPr>
        <p:spPr>
          <a:xfrm>
            <a:off x="3395813" y="591530"/>
            <a:ext cx="59511" cy="7200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024279"/>
              </p:ext>
            </p:extLst>
          </p:nvPr>
        </p:nvGraphicFramePr>
        <p:xfrm>
          <a:off x="539552" y="1053029"/>
          <a:ext cx="7488833" cy="3639071"/>
        </p:xfrm>
        <a:graphic>
          <a:graphicData uri="http://schemas.openxmlformats.org/drawingml/2006/table">
            <a:tbl>
              <a:tblPr/>
              <a:tblGrid>
                <a:gridCol w="648072"/>
                <a:gridCol w="1870899"/>
                <a:gridCol w="2450891"/>
                <a:gridCol w="2518971"/>
              </a:tblGrid>
              <a:tr h="222577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구분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작가명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작품정보 </a:t>
                      </a:r>
                      <a:r>
                        <a:rPr lang="en-US" altLang="ko-KR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(</a:t>
                      </a: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캡션 등</a:t>
                      </a:r>
                      <a:r>
                        <a:rPr lang="en-US" altLang="ko-KR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설치 이미지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8918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1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361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2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918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3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918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4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918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5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" name="직사각형 34"/>
          <p:cNvSpPr/>
          <p:nvPr/>
        </p:nvSpPr>
        <p:spPr>
          <a:xfrm>
            <a:off x="251520" y="740192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📌 아래 서식에 맞춰 작성해 주세요</a:t>
            </a:r>
            <a:r>
              <a:rPr lang="en-US" altLang="ko-KR" sz="1200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. (</a:t>
            </a:r>
            <a:r>
              <a:rPr lang="ko-KR" altLang="en-US" sz="1200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부족할 경우 다음페이지를 추가하여 작성 가능</a:t>
            </a:r>
            <a:r>
              <a:rPr lang="en-US" altLang="ko-KR" sz="1200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)</a:t>
            </a:r>
            <a:endParaRPr lang="ko-KR" altLang="en-US" sz="1200" dirty="0">
              <a:solidFill>
                <a:srgbClr val="FF0000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338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23478"/>
            <a:ext cx="3960440" cy="4001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작성 내용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-36512" y="627534"/>
            <a:ext cx="3462081" cy="0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/>
          <p:cNvSpPr/>
          <p:nvPr/>
        </p:nvSpPr>
        <p:spPr>
          <a:xfrm>
            <a:off x="3395813" y="591530"/>
            <a:ext cx="59511" cy="7200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526D-EAAC-4850-9FD5-1D3B4A4F3B94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2675733" y="1491630"/>
            <a:ext cx="1872208" cy="19502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02.</a:t>
            </a:r>
            <a:endParaRPr lang="en-US" altLang="ko-KR" sz="1600" b="1" dirty="0"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대여 </a:t>
            </a:r>
            <a:r>
              <a:rPr lang="ko-KR" altLang="en-US" sz="1600" b="1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희망 기자재</a:t>
            </a:r>
            <a:endParaRPr lang="ko-KR" altLang="en-US" sz="1600" b="1" dirty="0"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39552" y="1491630"/>
            <a:ext cx="1872208" cy="19502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01.</a:t>
            </a: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대관일정</a:t>
            </a:r>
            <a:endParaRPr lang="en-US" altLang="ko-KR" sz="1600" b="1" dirty="0" smtClean="0"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7020272" y="1491630"/>
            <a:ext cx="1872208" cy="19502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04. </a:t>
            </a: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출품작 리스트</a:t>
            </a:r>
            <a:endParaRPr lang="ko-KR" altLang="en-US" sz="1600" b="1" dirty="0"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4860032" y="1491630"/>
            <a:ext cx="1872208" cy="19502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03.</a:t>
            </a: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공간활용 계획서</a:t>
            </a:r>
            <a:endParaRPr lang="ko-KR" altLang="en-US" sz="1600" b="1" dirty="0"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24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1" name="직선 연결선 10"/>
          <p:cNvCxnSpPr>
            <a:stCxn id="4" idx="1"/>
          </p:cNvCxnSpPr>
          <p:nvPr/>
        </p:nvCxnSpPr>
        <p:spPr>
          <a:xfrm>
            <a:off x="0" y="2571750"/>
            <a:ext cx="13843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/>
          <p:cNvSpPr/>
          <p:nvPr/>
        </p:nvSpPr>
        <p:spPr>
          <a:xfrm>
            <a:off x="1359921" y="2543469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64088" y="2139702"/>
            <a:ext cx="2185214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01</a:t>
            </a:r>
            <a:r>
              <a:rPr lang="en-US" altLang="ko-KR" sz="2800" b="1" dirty="0" smtClean="0"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</a:t>
            </a:r>
            <a:r>
              <a:rPr lang="ko-KR" altLang="en-US" sz="2800" b="1" dirty="0" smtClean="0"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대관 일정</a:t>
            </a:r>
            <a:endParaRPr lang="en-US" altLang="ko-KR" sz="2800" b="1" dirty="0"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526D-EAAC-4850-9FD5-1D3B4A4F3B94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526D-EAAC-4850-9FD5-1D3B4A4F3B94}" type="slidenum">
              <a:rPr lang="ko-KR" altLang="en-US" smtClean="0"/>
              <a:pPr/>
              <a:t>4</a:t>
            </a:fld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406356"/>
              </p:ext>
            </p:extLst>
          </p:nvPr>
        </p:nvGraphicFramePr>
        <p:xfrm>
          <a:off x="251520" y="1059582"/>
          <a:ext cx="8229599" cy="3879330"/>
        </p:xfrm>
        <a:graphic>
          <a:graphicData uri="http://schemas.openxmlformats.org/drawingml/2006/table">
            <a:tbl>
              <a:tblPr/>
              <a:tblGrid>
                <a:gridCol w="154360"/>
                <a:gridCol w="1103580"/>
                <a:gridCol w="1128668"/>
                <a:gridCol w="3744416"/>
                <a:gridCol w="2098575"/>
              </a:tblGrid>
              <a:tr h="235703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구분</a:t>
                      </a: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내용</a:t>
                      </a: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비고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요청사항 등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5703">
                <a:tc rowSpan="3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 dirty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대관기간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u="sng" kern="0" spc="-60" dirty="0">
                          <a:solidFill>
                            <a:srgbClr val="0000FF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(</a:t>
                      </a:r>
                      <a:r>
                        <a:rPr lang="ko-KR" altLang="en-US" sz="1100" u="sng" kern="0" spc="-60" dirty="0">
                          <a:solidFill>
                            <a:srgbClr val="0000FF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아래 모든 기간을 포함한 일정</a:t>
                      </a:r>
                      <a:r>
                        <a:rPr lang="en-US" altLang="ko-KR" sz="1100" u="sng" kern="0" spc="-60" dirty="0">
                          <a:solidFill>
                            <a:srgbClr val="0000FF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)</a:t>
                      </a:r>
                      <a:endParaRPr lang="ko-KR" altLang="en-US" sz="1100" u="sng" kern="0" spc="-60" dirty="0">
                        <a:solidFill>
                          <a:srgbClr val="0000FF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일자</a:t>
                      </a: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80" dirty="0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20 . . .  ~  20 . . .  (</a:t>
                      </a:r>
                      <a:r>
                        <a:rPr lang="ko-KR" altLang="en-US" sz="1100" kern="0" spc="-80" dirty="0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총</a:t>
                      </a:r>
                      <a:r>
                        <a:rPr lang="ko-KR" altLang="en-US" sz="11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   </a:t>
                      </a:r>
                      <a:r>
                        <a:rPr lang="ko-KR" altLang="en-US" sz="1100" kern="0" spc="-80" dirty="0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일</a:t>
                      </a:r>
                      <a:r>
                        <a:rPr lang="en-US" altLang="ko-KR" sz="1100" kern="0" spc="-80" dirty="0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)</a:t>
                      </a:r>
                      <a:endParaRPr lang="ko-KR" altLang="en-US" sz="1100" kern="0" spc="-8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150" dirty="0" smtClean="0">
                          <a:solidFill>
                            <a:srgbClr val="4C4CFF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※ </a:t>
                      </a:r>
                      <a:r>
                        <a:rPr lang="ko-KR" altLang="en-US" sz="1100" kern="0" spc="-150" dirty="0">
                          <a:solidFill>
                            <a:srgbClr val="4C4CFF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장비대여</a:t>
                      </a:r>
                      <a:r>
                        <a:rPr lang="en-US" altLang="ko-KR" sz="1100" kern="0" spc="-150" dirty="0">
                          <a:solidFill>
                            <a:srgbClr val="4C4CFF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, </a:t>
                      </a:r>
                      <a:r>
                        <a:rPr lang="ko-KR" altLang="en-US" sz="1100" kern="0" spc="-150" dirty="0">
                          <a:solidFill>
                            <a:srgbClr val="4C4CFF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주차 등</a:t>
                      </a: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03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내용</a:t>
                      </a: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03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방문자</a:t>
                      </a: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03">
                <a:tc rowSpan="9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사전 방문 기간</a:t>
                      </a: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일자</a:t>
                      </a: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80" dirty="0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20 . . .  ~  20 . . .  (</a:t>
                      </a:r>
                      <a:r>
                        <a:rPr lang="ko-KR" altLang="en-US" sz="1100" kern="0" spc="-80" dirty="0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총</a:t>
                      </a:r>
                      <a:r>
                        <a:rPr lang="ko-KR" altLang="en-US" sz="11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   </a:t>
                      </a:r>
                      <a:r>
                        <a:rPr lang="ko-KR" altLang="en-US" sz="1100" kern="0" spc="-80" dirty="0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일</a:t>
                      </a:r>
                      <a:r>
                        <a:rPr lang="en-US" altLang="ko-KR" sz="1100" kern="0" spc="-80" dirty="0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) / 00:00~00:00</a:t>
                      </a:r>
                      <a:endParaRPr lang="ko-KR" altLang="en-US" sz="1100" kern="0" spc="-8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-6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내용</a:t>
                      </a: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40" dirty="0">
                          <a:solidFill>
                            <a:srgbClr val="4C4CFF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※ </a:t>
                      </a:r>
                      <a:r>
                        <a:rPr lang="ko-KR" altLang="en-US" sz="1100" kern="0" spc="-40" dirty="0">
                          <a:solidFill>
                            <a:srgbClr val="4C4CFF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방문하는 사유 및 목적 등 작성</a:t>
                      </a:r>
                      <a:r>
                        <a:rPr lang="en-US" altLang="ko-KR" sz="1100" kern="0" spc="-40" dirty="0">
                          <a:solidFill>
                            <a:srgbClr val="4C4CFF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(</a:t>
                      </a:r>
                      <a:r>
                        <a:rPr lang="ko-KR" altLang="en-US" sz="1100" kern="0" spc="-40" dirty="0">
                          <a:solidFill>
                            <a:srgbClr val="4C4CFF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예</a:t>
                      </a:r>
                      <a:r>
                        <a:rPr lang="en-US" altLang="ko-KR" sz="1100" kern="0" spc="-40" dirty="0">
                          <a:solidFill>
                            <a:srgbClr val="4C4CFF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: </a:t>
                      </a:r>
                      <a:r>
                        <a:rPr lang="ko-KR" altLang="en-US" sz="1100" kern="0" spc="-40" dirty="0">
                          <a:solidFill>
                            <a:srgbClr val="4C4CFF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사전 공간 확인 등</a:t>
                      </a:r>
                      <a:r>
                        <a:rPr lang="en-US" altLang="ko-KR" sz="1100" kern="0" spc="-40" dirty="0">
                          <a:solidFill>
                            <a:srgbClr val="4C4CFF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)</a:t>
                      </a:r>
                      <a:endParaRPr lang="ko-KR" altLang="en-US" sz="1100" kern="0" spc="-40" dirty="0">
                        <a:solidFill>
                          <a:srgbClr val="4C4CFF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4C4CFF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방문자</a:t>
                      </a: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4C4CFF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※ </a:t>
                      </a:r>
                      <a:r>
                        <a:rPr lang="ko-KR" altLang="en-US" sz="1100" kern="0" spc="0" dirty="0">
                          <a:solidFill>
                            <a:srgbClr val="4C4CFF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방문자 명단 작성</a:t>
                      </a:r>
                      <a:r>
                        <a:rPr lang="en-US" altLang="ko-KR" sz="1100" kern="0" spc="0" dirty="0">
                          <a:solidFill>
                            <a:srgbClr val="4C4CFF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(</a:t>
                      </a:r>
                      <a:r>
                        <a:rPr lang="ko-KR" altLang="en-US" sz="1100" kern="0" spc="0" dirty="0">
                          <a:solidFill>
                            <a:srgbClr val="4C4CFF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예</a:t>
                      </a:r>
                      <a:r>
                        <a:rPr lang="en-US" altLang="ko-KR" sz="1100" kern="0" spc="0" dirty="0">
                          <a:solidFill>
                            <a:srgbClr val="4C4CFF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: </a:t>
                      </a:r>
                      <a:r>
                        <a:rPr lang="ko-KR" altLang="en-US" sz="1100" kern="0" spc="0" dirty="0">
                          <a:solidFill>
                            <a:srgbClr val="4C4CFF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기획자</a:t>
                      </a:r>
                      <a:r>
                        <a:rPr lang="en-US" altLang="ko-KR" sz="1100" kern="0" spc="0" dirty="0">
                          <a:solidFill>
                            <a:srgbClr val="4C4CFF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, </a:t>
                      </a:r>
                      <a:r>
                        <a:rPr lang="ko-KR" altLang="en-US" sz="1100" kern="0" spc="0" dirty="0">
                          <a:solidFill>
                            <a:srgbClr val="4C4CFF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외부운송업체 등</a:t>
                      </a:r>
                      <a:r>
                        <a:rPr lang="en-US" altLang="ko-KR" sz="1100" kern="0" spc="0" dirty="0">
                          <a:solidFill>
                            <a:srgbClr val="4C4CFF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4C4CFF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4C4CFF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30" dirty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준비</a:t>
                      </a:r>
                      <a:r>
                        <a:rPr lang="en-US" altLang="ko-KR" sz="1100" b="1" kern="0" spc="-30" dirty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(</a:t>
                      </a:r>
                      <a:r>
                        <a:rPr lang="ko-KR" altLang="en-US" sz="1100" b="1" kern="0" spc="-30" dirty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설치</a:t>
                      </a:r>
                      <a:r>
                        <a:rPr lang="en-US" altLang="ko-KR" sz="1100" b="1" kern="0" spc="-30" dirty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) </a:t>
                      </a:r>
                      <a:r>
                        <a:rPr lang="ko-KR" altLang="en-US" sz="1100" b="1" kern="0" spc="-30" dirty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기간</a:t>
                      </a: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일자</a:t>
                      </a: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80" dirty="0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20 . . .  ~  20 . . .  (</a:t>
                      </a:r>
                      <a:r>
                        <a:rPr lang="ko-KR" altLang="en-US" sz="1100" kern="0" spc="-80" dirty="0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총</a:t>
                      </a:r>
                      <a:r>
                        <a:rPr lang="ko-KR" altLang="en-US" sz="11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   </a:t>
                      </a:r>
                      <a:r>
                        <a:rPr lang="ko-KR" altLang="en-US" sz="1100" kern="0" spc="-80" dirty="0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일</a:t>
                      </a:r>
                      <a:r>
                        <a:rPr lang="en-US" altLang="ko-KR" sz="1100" kern="0" spc="-80" dirty="0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) / 00:00~00:00</a:t>
                      </a:r>
                      <a:endParaRPr lang="ko-KR" altLang="en-US" sz="1100" kern="0" spc="-8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-6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내용</a:t>
                      </a: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방문자</a:t>
                      </a: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철수 기간</a:t>
                      </a: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일자</a:t>
                      </a: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80" dirty="0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20 . . .  ~  20 . . .  (</a:t>
                      </a:r>
                      <a:r>
                        <a:rPr lang="ko-KR" altLang="en-US" sz="1100" kern="0" spc="-80" dirty="0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총</a:t>
                      </a:r>
                      <a:r>
                        <a:rPr lang="ko-KR" altLang="en-US" sz="11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   </a:t>
                      </a:r>
                      <a:r>
                        <a:rPr lang="ko-KR" altLang="en-US" sz="1100" kern="0" spc="-80" dirty="0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일</a:t>
                      </a:r>
                      <a:r>
                        <a:rPr lang="en-US" altLang="ko-KR" sz="1100" kern="0" spc="-80" dirty="0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) / 00:00~00:00</a:t>
                      </a:r>
                      <a:endParaRPr lang="ko-KR" altLang="en-US" sz="1100" kern="0" spc="-8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-6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내용</a:t>
                      </a: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방문자</a:t>
                      </a: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돋움" panose="020B0504000101010101" pitchFamily="50" charset="-127"/>
                        <a:ea typeface="함초롬돋움" panose="020B0504000101010101" pitchFamily="50" charset="-127"/>
                        <a:cs typeface="함초롬돋움" panose="020B0504000101010101" pitchFamily="50" charset="-127"/>
                      </a:endParaRPr>
                    </a:p>
                  </a:txBody>
                  <a:tcPr marL="54591" marR="54591" marT="15093" marB="1509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251520" y="683573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📌 아래 예시</a:t>
            </a:r>
            <a:r>
              <a:rPr lang="en-US" altLang="ko-KR" sz="1200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</a:t>
            </a:r>
            <a:r>
              <a:rPr lang="ko-KR" altLang="en-US" sz="1200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파란색</a:t>
            </a:r>
            <a:r>
              <a:rPr lang="en-US" altLang="ko-KR" sz="1200" dirty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)</a:t>
            </a:r>
            <a:r>
              <a:rPr lang="ko-KR" altLang="en-US" sz="1200" dirty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를 참고하여 기존 내용을 삭제한 후</a:t>
            </a:r>
            <a:r>
              <a:rPr lang="en-US" altLang="ko-KR" sz="1200" dirty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, </a:t>
            </a:r>
            <a:r>
              <a:rPr lang="ko-KR" altLang="en-US" sz="1200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작성해 주세요</a:t>
            </a:r>
            <a:r>
              <a:rPr lang="en-US" altLang="ko-KR" sz="1200" dirty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.</a:t>
            </a:r>
            <a:endParaRPr lang="ko-KR" altLang="en-US" sz="1200" dirty="0">
              <a:solidFill>
                <a:srgbClr val="FF0000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123478"/>
            <a:ext cx="3960440" cy="4001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대관 일정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-36512" y="627534"/>
            <a:ext cx="3462081" cy="0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타원 12"/>
          <p:cNvSpPr/>
          <p:nvPr/>
        </p:nvSpPr>
        <p:spPr>
          <a:xfrm>
            <a:off x="3395813" y="591530"/>
            <a:ext cx="59511" cy="7200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87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1" name="직선 연결선 10"/>
          <p:cNvCxnSpPr>
            <a:stCxn id="4" idx="1"/>
          </p:cNvCxnSpPr>
          <p:nvPr/>
        </p:nvCxnSpPr>
        <p:spPr>
          <a:xfrm>
            <a:off x="0" y="2571750"/>
            <a:ext cx="13843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/>
          <p:cNvSpPr/>
          <p:nvPr/>
        </p:nvSpPr>
        <p:spPr>
          <a:xfrm>
            <a:off x="1359921" y="2543469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64088" y="2139702"/>
            <a:ext cx="3336170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02</a:t>
            </a:r>
            <a:r>
              <a:rPr lang="en-US" altLang="ko-KR" sz="2800" b="1" dirty="0" smtClean="0"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</a:t>
            </a:r>
            <a:r>
              <a:rPr lang="ko-KR" altLang="en-US" sz="2800" b="1" dirty="0" smtClean="0"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대여 희망 기자재</a:t>
            </a:r>
            <a:endParaRPr lang="en-US" altLang="ko-KR" sz="2800" b="1" dirty="0"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526D-EAAC-4850-9FD5-1D3B4A4F3B94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62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526D-EAAC-4850-9FD5-1D3B4A4F3B94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51520" y="740192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📌 아래 예시</a:t>
            </a:r>
            <a:r>
              <a:rPr lang="en-US" altLang="ko-KR" sz="1200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</a:t>
            </a:r>
            <a:r>
              <a:rPr lang="ko-KR" altLang="en-US" sz="1200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파란색</a:t>
            </a:r>
            <a:r>
              <a:rPr lang="en-US" altLang="ko-KR" sz="1200" dirty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)</a:t>
            </a:r>
            <a:r>
              <a:rPr lang="ko-KR" altLang="en-US" sz="1200" dirty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를 참고하여 기존 내용을 삭제한 후</a:t>
            </a:r>
            <a:r>
              <a:rPr lang="en-US" altLang="ko-KR" sz="1200" dirty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, </a:t>
            </a:r>
            <a:r>
              <a:rPr lang="ko-KR" altLang="en-US" sz="1200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작성해 주세요</a:t>
            </a:r>
            <a:r>
              <a:rPr lang="en-US" altLang="ko-KR" sz="1200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. (</a:t>
            </a:r>
            <a:r>
              <a:rPr lang="ko-KR" altLang="en-US" sz="1200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희망하지 않을 경우 공란</a:t>
            </a:r>
            <a:r>
              <a:rPr lang="en-US" altLang="ko-KR" sz="1200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)</a:t>
            </a:r>
            <a:endParaRPr lang="ko-KR" altLang="en-US" sz="1200" dirty="0">
              <a:solidFill>
                <a:srgbClr val="FF0000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174662"/>
              </p:ext>
            </p:extLst>
          </p:nvPr>
        </p:nvGraphicFramePr>
        <p:xfrm>
          <a:off x="395536" y="1059582"/>
          <a:ext cx="7992888" cy="1057688"/>
        </p:xfrm>
        <a:graphic>
          <a:graphicData uri="http://schemas.openxmlformats.org/drawingml/2006/table">
            <a:tbl>
              <a:tblPr/>
              <a:tblGrid>
                <a:gridCol w="1666339"/>
                <a:gridCol w="3115708"/>
                <a:gridCol w="3210841"/>
              </a:tblGrid>
              <a:tr h="2880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 dirty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구분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-60" dirty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(</a:t>
                      </a:r>
                      <a:r>
                        <a:rPr lang="ko-KR" altLang="en-US" sz="1100" b="1" kern="0" spc="-60" dirty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금천예술공장</a:t>
                      </a:r>
                      <a:r>
                        <a:rPr lang="en-US" altLang="ko-KR" sz="1100" b="1" kern="0" spc="-60" dirty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) </a:t>
                      </a:r>
                      <a:r>
                        <a:rPr lang="ko-KR" altLang="en-US" sz="1100" b="1" kern="0" spc="-60" dirty="0" smtClean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대여 가능 </a:t>
                      </a:r>
                      <a:r>
                        <a:rPr lang="ko-KR" altLang="en-US" sz="1100" b="1" kern="0" spc="-60" dirty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수량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-6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(</a:t>
                      </a:r>
                      <a:r>
                        <a:rPr lang="ko-KR" altLang="en-US" sz="1100" b="1" kern="0" spc="-6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신청자</a:t>
                      </a:r>
                      <a:r>
                        <a:rPr lang="en-US" altLang="ko-KR" sz="1100" b="1" kern="0" spc="-6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) </a:t>
                      </a:r>
                      <a:r>
                        <a:rPr lang="ko-KR" altLang="en-US" sz="1100" b="1" kern="0" spc="-6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대여 희망 수량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37682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6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이동식 사다리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60" dirty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2</a:t>
                      </a:r>
                      <a:r>
                        <a:rPr lang="ko-KR" altLang="en-US" sz="1100" kern="0" spc="-60" dirty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60" dirty="0">
                          <a:solidFill>
                            <a:srgbClr val="4C4CFF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작성 칸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82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6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레일조명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60" dirty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60</a:t>
                      </a:r>
                      <a:r>
                        <a:rPr lang="ko-KR" altLang="en-US" sz="1100" kern="0" spc="-60" dirty="0">
                          <a:solidFill>
                            <a:srgbClr val="000000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60" dirty="0">
                          <a:solidFill>
                            <a:srgbClr val="4C4CFF"/>
                          </a:solidFill>
                          <a:effectLst/>
                          <a:latin typeface="함초롬돋움" panose="020B0504000101010101" pitchFamily="50" charset="-127"/>
                          <a:ea typeface="함초롬돋움" panose="020B0504000101010101" pitchFamily="50" charset="-127"/>
                          <a:cs typeface="함초롬돋움" panose="020B0504000101010101" pitchFamily="50" charset="-127"/>
                        </a:rPr>
                        <a:t>작성 칸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0350" y="2478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23528" y="228371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📌 참고 사진</a:t>
            </a:r>
            <a:endParaRPr lang="ko-KR" altLang="en-US" sz="1200" dirty="0">
              <a:solidFill>
                <a:srgbClr val="FF0000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123478"/>
            <a:ext cx="3960440" cy="4001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대여 희망 기자재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-36512" y="627534"/>
            <a:ext cx="3462081" cy="0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/>
          <p:cNvSpPr/>
          <p:nvPr/>
        </p:nvSpPr>
        <p:spPr>
          <a:xfrm>
            <a:off x="3395813" y="591530"/>
            <a:ext cx="59511" cy="7200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8" r="7885" b="11851"/>
          <a:stretch/>
        </p:blipFill>
        <p:spPr bwMode="auto">
          <a:xfrm>
            <a:off x="5567202" y="2560717"/>
            <a:ext cx="1847508" cy="197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" t="10856" r="8345" b="6343"/>
          <a:stretch/>
        </p:blipFill>
        <p:spPr bwMode="auto">
          <a:xfrm>
            <a:off x="1694528" y="2567563"/>
            <a:ext cx="2704898" cy="201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971600" y="4526999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            </a:t>
            </a:r>
            <a:r>
              <a:rPr lang="ko-KR" altLang="en-US" sz="1050" dirty="0" smtClean="0"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▲ 이동식 사다리</a:t>
            </a:r>
            <a:r>
              <a:rPr lang="en-US" altLang="ko-KR" sz="800" dirty="0" smtClean="0"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</a:t>
            </a:r>
            <a:r>
              <a:rPr lang="ko-KR" altLang="en-US" sz="800" dirty="0" smtClean="0"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상황에 따라 대여 가능 제품은 상이할 수 있음</a:t>
            </a:r>
            <a:r>
              <a:rPr lang="en-US" altLang="ko-KR" sz="800" dirty="0" smtClean="0"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)                                                     </a:t>
            </a:r>
            <a:r>
              <a:rPr lang="ko-KR" altLang="en-US" sz="1050" dirty="0" smtClean="0"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▲ 레일조명</a:t>
            </a:r>
            <a:endParaRPr lang="ko-KR" altLang="en-US" sz="1050" dirty="0"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99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1" name="직선 연결선 10"/>
          <p:cNvCxnSpPr>
            <a:stCxn id="4" idx="1"/>
          </p:cNvCxnSpPr>
          <p:nvPr/>
        </p:nvCxnSpPr>
        <p:spPr>
          <a:xfrm>
            <a:off x="0" y="2571750"/>
            <a:ext cx="13843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/>
          <p:cNvSpPr/>
          <p:nvPr/>
        </p:nvSpPr>
        <p:spPr>
          <a:xfrm>
            <a:off x="1359921" y="2543469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64088" y="2139702"/>
            <a:ext cx="3336170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03</a:t>
            </a:r>
            <a:r>
              <a:rPr lang="en-US" altLang="ko-KR" sz="2800" b="1" dirty="0" smtClean="0"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</a:t>
            </a:r>
            <a:r>
              <a:rPr lang="ko-KR" altLang="en-US" sz="2800" b="1" dirty="0" smtClean="0"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공간 활용 계획서</a:t>
            </a:r>
            <a:endParaRPr lang="en-US" altLang="ko-KR" sz="2800" b="1" dirty="0"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526D-EAAC-4850-9FD5-1D3B4A4F3B94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01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526D-EAAC-4850-9FD5-1D3B4A4F3B94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0350" y="2478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426"/>
            <a:ext cx="6768752" cy="506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7504" y="123478"/>
            <a:ext cx="3960440" cy="4001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전시실 도면 </a:t>
            </a:r>
            <a:r>
              <a:rPr lang="en-US" altLang="ko-KR" sz="2000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</a:t>
            </a:r>
            <a:r>
              <a:rPr lang="ko-KR" altLang="en-US" sz="2000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참고</a:t>
            </a:r>
            <a:r>
              <a:rPr lang="en-US" altLang="ko-KR" sz="2000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)</a:t>
            </a:r>
            <a:endParaRPr lang="ko-KR" altLang="en-US" sz="2000" b="1" dirty="0">
              <a:solidFill>
                <a:srgbClr val="FF0000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36512" y="627534"/>
            <a:ext cx="3462081" cy="0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3395813" y="591530"/>
            <a:ext cx="59511" cy="7200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19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526D-EAAC-4850-9FD5-1D3B4A4F3B94}" type="slidenum">
              <a:rPr lang="ko-KR" altLang="en-US" smtClean="0"/>
              <a:pPr/>
              <a:t>9</a:t>
            </a:fld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3779912" y="-20538"/>
            <a:ext cx="3672408" cy="5228903"/>
            <a:chOff x="946123" y="204158"/>
            <a:chExt cx="8008756" cy="5042943"/>
          </a:xfrm>
        </p:grpSpPr>
        <p:cxnSp>
          <p:nvCxnSpPr>
            <p:cNvPr id="11" name="직선 화살표 연결선 10"/>
            <p:cNvCxnSpPr/>
            <p:nvPr/>
          </p:nvCxnSpPr>
          <p:spPr>
            <a:xfrm>
              <a:off x="946123" y="476672"/>
              <a:ext cx="721712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그룹 12"/>
            <p:cNvGrpSpPr/>
            <p:nvPr/>
          </p:nvGrpSpPr>
          <p:grpSpPr>
            <a:xfrm>
              <a:off x="971600" y="204158"/>
              <a:ext cx="7983279" cy="5042943"/>
              <a:chOff x="971600" y="204158"/>
              <a:chExt cx="7983279" cy="5042943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745116" y="4816214"/>
                <a:ext cx="43204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100" b="1" dirty="0" smtClean="0"/>
                  <a:t>입구</a:t>
                </a:r>
                <a:endParaRPr lang="ko-KR" altLang="en-US" sz="1100" b="1" dirty="0"/>
              </a:p>
            </p:txBody>
          </p:sp>
          <p:grpSp>
            <p:nvGrpSpPr>
              <p:cNvPr id="15" name="그룹 14"/>
              <p:cNvGrpSpPr/>
              <p:nvPr/>
            </p:nvGrpSpPr>
            <p:grpSpPr>
              <a:xfrm>
                <a:off x="971600" y="204158"/>
                <a:ext cx="7983279" cy="4950799"/>
                <a:chOff x="979267" y="204158"/>
                <a:chExt cx="7983279" cy="4950799"/>
              </a:xfrm>
            </p:grpSpPr>
            <p:cxnSp>
              <p:nvCxnSpPr>
                <p:cNvPr id="16" name="직선 연결선 15"/>
                <p:cNvCxnSpPr/>
                <p:nvPr/>
              </p:nvCxnSpPr>
              <p:spPr>
                <a:xfrm>
                  <a:off x="979267" y="4869160"/>
                  <a:ext cx="352072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직선 연결선 16"/>
                <p:cNvCxnSpPr/>
                <p:nvPr/>
              </p:nvCxnSpPr>
              <p:spPr>
                <a:xfrm flipV="1">
                  <a:off x="979267" y="548680"/>
                  <a:ext cx="0" cy="432048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위쪽 화살표 17"/>
                <p:cNvSpPr/>
                <p:nvPr/>
              </p:nvSpPr>
              <p:spPr>
                <a:xfrm>
                  <a:off x="4658194" y="4827290"/>
                  <a:ext cx="216024" cy="327667"/>
                </a:xfrm>
                <a:prstGeom prst="upArrow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직사각형 18"/>
                <p:cNvSpPr/>
                <p:nvPr/>
              </p:nvSpPr>
              <p:spPr>
                <a:xfrm>
                  <a:off x="6012159" y="4509119"/>
                  <a:ext cx="2151084" cy="360040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20" name="직선 연결선 19"/>
                <p:cNvCxnSpPr/>
                <p:nvPr/>
              </p:nvCxnSpPr>
              <p:spPr>
                <a:xfrm>
                  <a:off x="5280772" y="4869160"/>
                  <a:ext cx="76621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직사각형 20"/>
                <p:cNvSpPr/>
                <p:nvPr/>
              </p:nvSpPr>
              <p:spPr>
                <a:xfrm>
                  <a:off x="5961772" y="4674403"/>
                  <a:ext cx="100776" cy="178531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5940374" y="4655851"/>
                  <a:ext cx="1590407" cy="196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800" b="1" dirty="0" smtClean="0"/>
                    <a:t>창고 문</a:t>
                  </a:r>
                  <a:endParaRPr lang="ko-KR" altLang="en-US" sz="800" b="1" dirty="0"/>
                </a:p>
              </p:txBody>
            </p:sp>
            <p:cxnSp>
              <p:nvCxnSpPr>
                <p:cNvPr id="23" name="직선 연결선 22"/>
                <p:cNvCxnSpPr/>
                <p:nvPr/>
              </p:nvCxnSpPr>
              <p:spPr>
                <a:xfrm flipH="1" flipV="1">
                  <a:off x="8163245" y="548681"/>
                  <a:ext cx="9156" cy="396043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직선 연결선 23"/>
                <p:cNvCxnSpPr/>
                <p:nvPr/>
              </p:nvCxnSpPr>
              <p:spPr>
                <a:xfrm>
                  <a:off x="979267" y="548680"/>
                  <a:ext cx="7193133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직선 화살표 연결선 24"/>
                <p:cNvCxnSpPr/>
                <p:nvPr/>
              </p:nvCxnSpPr>
              <p:spPr>
                <a:xfrm>
                  <a:off x="8358112" y="548680"/>
                  <a:ext cx="0" cy="432048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/>
                <p:cNvSpPr txBox="1"/>
                <p:nvPr/>
              </p:nvSpPr>
              <p:spPr>
                <a:xfrm rot="16200000">
                  <a:off x="4757705" y="-426476"/>
                  <a:ext cx="322909" cy="158417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ko-KR" altLang="en-US" sz="1100" b="1" dirty="0" smtClean="0">
                      <a:latin typeface="+mj-lt"/>
                    </a:rPr>
                    <a:t>약 </a:t>
                  </a:r>
                  <a:r>
                    <a:rPr lang="en-US" altLang="ko-KR" sz="1100" b="1" dirty="0" smtClean="0">
                      <a:latin typeface="+mj-lt"/>
                    </a:rPr>
                    <a:t>14.4m</a:t>
                  </a:r>
                  <a:endParaRPr lang="ko-KR" altLang="en-US" sz="1100" b="1" dirty="0">
                    <a:latin typeface="+mj-lt"/>
                  </a:endParaRPr>
                </a:p>
              </p:txBody>
            </p:sp>
            <p:grpSp>
              <p:nvGrpSpPr>
                <p:cNvPr id="27" name="그룹 26"/>
                <p:cNvGrpSpPr/>
                <p:nvPr/>
              </p:nvGrpSpPr>
              <p:grpSpPr>
                <a:xfrm>
                  <a:off x="8608603" y="1778912"/>
                  <a:ext cx="353943" cy="1794104"/>
                  <a:chOff x="8608603" y="1778912"/>
                  <a:chExt cx="353943" cy="1794104"/>
                </a:xfrm>
              </p:grpSpPr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8608603" y="1988840"/>
                    <a:ext cx="353943" cy="1584176"/>
                  </a:xfrm>
                  <a:prstGeom prst="rect">
                    <a:avLst/>
                  </a:prstGeom>
                  <a:noFill/>
                </p:spPr>
                <p:txBody>
                  <a:bodyPr vert="eaVert" wrap="square" rtlCol="0">
                    <a:spAutoFit/>
                  </a:bodyPr>
                  <a:lstStyle/>
                  <a:p>
                    <a:r>
                      <a:rPr lang="en-US" altLang="ko-KR" sz="1100" b="1" dirty="0" smtClean="0"/>
                      <a:t>22.75m</a:t>
                    </a:r>
                    <a:endParaRPr lang="ko-KR" altLang="en-US" sz="1100" b="1" dirty="0"/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 rot="5400000">
                    <a:off x="8562458" y="1883876"/>
                    <a:ext cx="353943" cy="144016"/>
                  </a:xfrm>
                  <a:prstGeom prst="rect">
                    <a:avLst/>
                  </a:prstGeom>
                  <a:noFill/>
                </p:spPr>
                <p:txBody>
                  <a:bodyPr vert="eaVert" wrap="square" rtlCol="0">
                    <a:spAutoFit/>
                  </a:bodyPr>
                  <a:lstStyle/>
                  <a:p>
                    <a:r>
                      <a:rPr lang="ko-KR" altLang="en-US" sz="1100" b="1" dirty="0" smtClean="0"/>
                      <a:t>약</a:t>
                    </a:r>
                    <a:endParaRPr lang="ko-KR" altLang="en-US" sz="1100" b="1" dirty="0"/>
                  </a:p>
                </p:txBody>
              </p:sp>
            </p:grpSp>
          </p:grpSp>
        </p:grpSp>
      </p:grpSp>
      <p:sp>
        <p:nvSpPr>
          <p:cNvPr id="30" name="TextBox 29"/>
          <p:cNvSpPr txBox="1"/>
          <p:nvPr/>
        </p:nvSpPr>
        <p:spPr>
          <a:xfrm>
            <a:off x="107504" y="123478"/>
            <a:ext cx="3960440" cy="4001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공간 활용 계획서 </a:t>
            </a:r>
            <a:r>
              <a:rPr lang="en-US" altLang="ko-KR" sz="2000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(</a:t>
            </a:r>
            <a:r>
              <a:rPr lang="ko-KR" altLang="en-US" sz="2000" b="1" dirty="0" err="1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작성칸</a:t>
            </a:r>
            <a:r>
              <a:rPr lang="en-US" altLang="ko-KR" sz="2000" b="1" dirty="0" smtClean="0">
                <a:solidFill>
                  <a:srgbClr val="FF0000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)</a:t>
            </a:r>
            <a:endParaRPr lang="ko-KR" altLang="en-US" sz="2000" b="1" dirty="0">
              <a:solidFill>
                <a:srgbClr val="FF0000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-36512" y="627534"/>
            <a:ext cx="3462081" cy="0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타원 31"/>
          <p:cNvSpPr/>
          <p:nvPr/>
        </p:nvSpPr>
        <p:spPr>
          <a:xfrm>
            <a:off x="3395813" y="591530"/>
            <a:ext cx="59511" cy="7200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296027" y="821118"/>
            <a:ext cx="3195853" cy="1044865"/>
          </a:xfrm>
          <a:prstGeom prst="rect">
            <a:avLst/>
          </a:prstGeom>
          <a:solidFill>
            <a:srgbClr val="FFFF00">
              <a:alpha val="26000"/>
            </a:srgbClr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📌  작성 방법</a:t>
            </a:r>
            <a:endParaRPr lang="en-US" altLang="ko-KR" sz="1100" b="1" dirty="0" smtClean="0"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</a:t>
            </a:r>
            <a:r>
              <a:rPr lang="en-US" altLang="ko-KR" sz="1100" b="1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- </a:t>
            </a:r>
            <a:r>
              <a:rPr lang="ko-KR" altLang="en-US" sz="1100" b="1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전시실 평면도에 구획 및 </a:t>
            </a:r>
            <a:r>
              <a:rPr lang="ko-KR" altLang="en-US" sz="1100" b="1" dirty="0" err="1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설치물</a:t>
            </a:r>
            <a:r>
              <a:rPr lang="ko-KR" altLang="en-US" sz="1100" b="1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위치 표기</a:t>
            </a:r>
            <a:endParaRPr lang="en-US" altLang="ko-KR" sz="1100" b="1" dirty="0" smtClean="0"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</a:t>
            </a:r>
            <a:r>
              <a:rPr lang="en-US" altLang="ko-KR" sz="1100" b="1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- </a:t>
            </a:r>
            <a:r>
              <a:rPr lang="ko-KR" altLang="en-US" sz="1100" b="1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부족할 경우</a:t>
            </a:r>
            <a:r>
              <a:rPr lang="en-US" altLang="ko-KR" sz="1100" b="1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, </a:t>
            </a:r>
            <a:r>
              <a:rPr lang="ko-KR" altLang="en-US" sz="1100" b="1" dirty="0" smtClean="0">
                <a:solidFill>
                  <a:schemeClr val="tx1"/>
                </a:solidFill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다음페이지에 추가하여 작성 가능</a:t>
            </a:r>
            <a:endParaRPr lang="ko-KR" altLang="en-US" sz="1100" b="1" dirty="0">
              <a:solidFill>
                <a:schemeClr val="tx1"/>
              </a:solidFill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668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348</Words>
  <Application>Microsoft Office PowerPoint</Application>
  <PresentationFormat>화면 슬라이드 쇼(16:9)</PresentationFormat>
  <Paragraphs>91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32</cp:revision>
  <dcterms:created xsi:type="dcterms:W3CDTF">2019-07-09T05:54:52Z</dcterms:created>
  <dcterms:modified xsi:type="dcterms:W3CDTF">2025-03-28T04:22:14Z</dcterms:modified>
</cp:coreProperties>
</file>